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58" r:id="rId4"/>
    <p:sldId id="276" r:id="rId5"/>
    <p:sldId id="301" r:id="rId6"/>
    <p:sldId id="290" r:id="rId7"/>
    <p:sldId id="291" r:id="rId8"/>
    <p:sldId id="292" r:id="rId9"/>
    <p:sldId id="296" r:id="rId10"/>
    <p:sldId id="302" r:id="rId11"/>
    <p:sldId id="293" r:id="rId12"/>
    <p:sldId id="303" r:id="rId13"/>
    <p:sldId id="304" r:id="rId14"/>
    <p:sldId id="305" r:id="rId15"/>
    <p:sldId id="306" r:id="rId16"/>
    <p:sldId id="307" r:id="rId17"/>
    <p:sldId id="308" r:id="rId18"/>
  </p:sldIdLst>
  <p:sldSz cx="12192000" cy="6858000"/>
  <p:notesSz cx="6858000" cy="9144000"/>
  <p:embeddedFontLst>
    <p:embeddedFont>
      <p:font typeface="나눔스퀘어라운드 Bold" panose="020B0600000101010101" charset="-127"/>
      <p:bold r:id="rId19"/>
    </p:embeddedFont>
    <p:embeddedFont>
      <p:font typeface="나눔스퀘어라운드 ExtraBold" panose="020B0600000101010101" charset="-127"/>
      <p:bold r:id="rId20"/>
    </p:embeddedFont>
    <p:embeddedFont>
      <p:font typeface="나눔스퀘어라운드 Regular" panose="020B0600000101010101" charset="-127"/>
      <p:regular r:id="rId21"/>
    </p:embeddedFont>
    <p:embeddedFont>
      <p:font typeface="Abadi" panose="020B0604020104020204" pitchFamily="34" charset="0"/>
      <p:regular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252"/>
    <a:srgbClr val="04396C"/>
    <a:srgbClr val="1F3253"/>
    <a:srgbClr val="393939"/>
    <a:srgbClr val="6497B1"/>
    <a:srgbClr val="AEAFA9"/>
    <a:srgbClr val="418A9D"/>
    <a:srgbClr val="BCDEE3"/>
    <a:srgbClr val="005289"/>
    <a:srgbClr val="00709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257" autoAdjust="0"/>
  </p:normalViewPr>
  <p:slideViewPr>
    <p:cSldViewPr snapToGrid="0" showGuides="1">
      <p:cViewPr>
        <p:scale>
          <a:sx n="70" d="100"/>
          <a:sy n="70" d="100"/>
        </p:scale>
        <p:origin x="1003" y="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12/6/2022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32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1310583" y="2680092"/>
            <a:ext cx="9268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altLang="ko-KR" sz="4000" spc="-3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Face Analysis for Customer Segmentation using Deep Learning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711134" y="243012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711134" y="4269081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155165" y="4398114"/>
            <a:ext cx="35798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400" dirty="0">
                <a:solidFill>
                  <a:schemeClr val="bg1"/>
                </a:solidFill>
                <a:latin typeface="Trebuchet MS" panose="020B0603020202020204" pitchFamily="34" charset="0"/>
              </a:rPr>
              <a:t>2022 Fall Semester</a:t>
            </a:r>
          </a:p>
          <a:p>
            <a:pPr algn="ctr"/>
            <a:r>
              <a:rPr lang="en-MY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Capstone Design Project</a:t>
            </a:r>
          </a:p>
          <a:p>
            <a:pPr algn="ctr"/>
            <a:endParaRPr lang="en-MY" altLang="ko-KR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모하마드 </a:t>
            </a:r>
            <a:r>
              <a:rPr lang="ko-KR" altLang="en-US" sz="1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아즈라이</a:t>
            </a:r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 빈 마하단</a:t>
            </a:r>
            <a:r>
              <a:rPr lang="en-MY" altLang="ko-KR" sz="1400" dirty="0">
                <a:solidFill>
                  <a:schemeClr val="bg1"/>
                </a:solidFill>
                <a:latin typeface="Trebuchet MS" panose="020B0603020202020204" pitchFamily="34" charset="0"/>
              </a:rPr>
              <a:t>(2019320151)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Trebuchet MS" panose="020B0603020202020204" pitchFamily="34" charset="0"/>
              </a:rPr>
              <a:t>컴퓨터학과</a:t>
            </a:r>
            <a:endParaRPr lang="en-MY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EEFDB-2E2C-8D08-0470-40D4D02E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23" y="516777"/>
            <a:ext cx="1250120" cy="15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Methods</a:t>
            </a:r>
            <a:endParaRPr lang="ko-KR" altLang="en-US" sz="36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Core Development Tools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499595-FDDA-4323-67EB-6891C28DEC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08" y="3600970"/>
            <a:ext cx="919858" cy="959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36F8A1-E209-95EC-1329-141E8FF7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80" y="5373159"/>
            <a:ext cx="2048114" cy="867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1E0C33-2AF6-8229-9607-3994CA8E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95" y="2614756"/>
            <a:ext cx="922086" cy="814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63D45-0776-D019-4886-F61F1422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595" y="4288592"/>
            <a:ext cx="969992" cy="9597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4315EBD-4A32-524C-8DC0-F9D82FDE1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159" y="2120782"/>
            <a:ext cx="2374900" cy="499609"/>
          </a:xfrm>
          <a:prstGeom prst="rect">
            <a:avLst/>
          </a:prstGeom>
        </p:spPr>
      </p:pic>
      <p:sp>
        <p:nvSpPr>
          <p:cNvPr id="18" name="Google Shape;179;g12490bc9412_4_33">
            <a:extLst>
              <a:ext uri="{FF2B5EF4-FFF2-40B4-BE49-F238E27FC236}">
                <a16:creationId xmlns:a16="http://schemas.microsoft.com/office/drawing/2014/main" id="{F9ECEA96-BA6E-EA78-E374-FC819BC4F8F9}"/>
              </a:ext>
            </a:extLst>
          </p:cNvPr>
          <p:cNvSpPr txBox="1"/>
          <p:nvPr/>
        </p:nvSpPr>
        <p:spPr>
          <a:xfrm>
            <a:off x="3077594" y="1827711"/>
            <a:ext cx="3671549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r>
              <a:rPr lang="en-MY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Deep learning model building and development.</a:t>
            </a: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endParaRPr lang="en-MY"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r>
              <a:rPr lang="en-MY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Configure video and real time broadcast</a:t>
            </a: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endParaRPr lang="en-MY"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r>
              <a:rPr lang="en-MY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deployment into browser(also with use of HTML and CSS)</a:t>
            </a: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endParaRPr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Google Shape;179;g12490bc9412_4_33">
            <a:extLst>
              <a:ext uri="{FF2B5EF4-FFF2-40B4-BE49-F238E27FC236}">
                <a16:creationId xmlns:a16="http://schemas.microsoft.com/office/drawing/2014/main" id="{44F27FD4-2CA3-61BC-3955-73AEE6D0B62F}"/>
              </a:ext>
            </a:extLst>
          </p:cNvPr>
          <p:cNvSpPr txBox="1"/>
          <p:nvPr/>
        </p:nvSpPr>
        <p:spPr>
          <a:xfrm>
            <a:off x="8216005" y="2477445"/>
            <a:ext cx="3797677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r>
              <a:rPr lang="en-MY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Post-prediction automated data analysis.</a:t>
            </a: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endParaRPr lang="en-MY"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r>
              <a:rPr lang="en-MY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programming language that was used</a:t>
            </a: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endParaRPr lang="en-MY"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01600" marR="0"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</a:pPr>
            <a:endParaRPr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33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Methods</a:t>
            </a:r>
            <a:endParaRPr lang="ko-KR" altLang="en-US" sz="36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Development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Google Shape;179;g12490bc9412_4_33"/>
          <p:cNvSpPr txBox="1"/>
          <p:nvPr/>
        </p:nvSpPr>
        <p:spPr>
          <a:xfrm>
            <a:off x="3025372" y="5067967"/>
            <a:ext cx="63372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MY" altLang="ko-KR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Trained using UTK Face dataset.</a:t>
            </a:r>
          </a:p>
          <a:p>
            <a:pPr marL="444500" marR="0" lvl="0" indent="-34290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SzPts val="2000"/>
              <a:buFont typeface="Arial" panose="020B0604020202020204" pitchFamily="34" charset="0"/>
              <a:buChar char="•"/>
            </a:pPr>
            <a:r>
              <a:rPr lang="en-MY" altLang="ko-KR" sz="2000" b="1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Functional API is used</a:t>
            </a:r>
            <a:endParaRPr lang="ko-KR" altLang="en-US" sz="2000" b="1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04870" y="2124810"/>
            <a:ext cx="468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en-MY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 layers CNN with 3 output branch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993C10-8BFF-388D-1C21-FD5BA0A077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91036"/>
            <a:ext cx="12039600" cy="192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3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Methods</a:t>
            </a:r>
            <a:endParaRPr lang="ko-KR" altLang="en-US" sz="36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Development(cont’d)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D5CE7-0942-08D9-E72A-079155D1E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6" b="2820"/>
          <a:stretch/>
        </p:blipFill>
        <p:spPr>
          <a:xfrm>
            <a:off x="777875" y="1826444"/>
            <a:ext cx="3127635" cy="2292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710B77-53C7-6D74-2DFE-3C35197C1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1" b="733"/>
          <a:stretch/>
        </p:blipFill>
        <p:spPr>
          <a:xfrm>
            <a:off x="4384849" y="1826545"/>
            <a:ext cx="3265849" cy="2393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4B0314-B393-CAF7-C310-1E7C17739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409" y="1826445"/>
            <a:ext cx="3265847" cy="2388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DF6041-28A9-C905-F850-0A87CD24D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677" y="4431213"/>
            <a:ext cx="9492192" cy="12824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4EAD3D-15DD-C91A-492E-BA1DE9BB38BB}"/>
              </a:ext>
            </a:extLst>
          </p:cNvPr>
          <p:cNvSpPr txBox="1"/>
          <p:nvPr/>
        </p:nvSpPr>
        <p:spPr>
          <a:xfrm>
            <a:off x="4336340" y="5793758"/>
            <a:ext cx="336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>
                <a:latin typeface="+mn-ea"/>
              </a:rPr>
              <a:t>-</a:t>
            </a:r>
            <a:r>
              <a:rPr lang="en-MY" altLang="ko-KR" dirty="0">
                <a:latin typeface="+mn-ea"/>
              </a:rPr>
              <a:t>Adam</a:t>
            </a:r>
            <a:r>
              <a:rPr lang="ko-KR" altLang="en-US" dirty="0">
                <a:latin typeface="+mn-ea"/>
              </a:rPr>
              <a:t> </a:t>
            </a:r>
            <a:r>
              <a:rPr lang="en-MY" altLang="ko-KR" dirty="0">
                <a:latin typeface="+mn-ea"/>
              </a:rPr>
              <a:t>optimizer</a:t>
            </a:r>
          </a:p>
          <a:p>
            <a:r>
              <a:rPr lang="en-MY" dirty="0">
                <a:latin typeface="+mn-ea"/>
              </a:rPr>
              <a:t>-Early stopping</a:t>
            </a:r>
          </a:p>
          <a:p>
            <a:r>
              <a:rPr lang="en-MY" dirty="0">
                <a:latin typeface="+mn-ea"/>
              </a:rPr>
              <a:t>-Learning rate reduction</a:t>
            </a:r>
          </a:p>
        </p:txBody>
      </p:sp>
    </p:spTree>
    <p:extLst>
      <p:ext uri="{BB962C8B-B14F-4D97-AF65-F5344CB8AC3E}">
        <p14:creationId xmlns:p14="http://schemas.microsoft.com/office/powerpoint/2010/main" val="4004890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Methods</a:t>
            </a:r>
            <a:endParaRPr lang="ko-KR" altLang="en-US" sz="36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 Deployment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7D5D8-1680-B79C-3A1B-C12C5DF628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304" y="3632067"/>
            <a:ext cx="2350323" cy="1828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91BC52-0BF0-DE75-B25D-FC5C471D240E}"/>
              </a:ext>
            </a:extLst>
          </p:cNvPr>
          <p:cNvSpPr txBox="1"/>
          <p:nvPr/>
        </p:nvSpPr>
        <p:spPr>
          <a:xfrm>
            <a:off x="-431484" y="2828074"/>
            <a:ext cx="468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en-MY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Main files for deployment to web server(Flask)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8AC224-B313-5C6E-D907-159265EE3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4" t="22346" r="8384" b="43951"/>
          <a:stretch/>
        </p:blipFill>
        <p:spPr>
          <a:xfrm>
            <a:off x="4147795" y="3390506"/>
            <a:ext cx="7685791" cy="2346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712501-C39C-809C-81F2-1FD22D974557}"/>
              </a:ext>
            </a:extLst>
          </p:cNvPr>
          <p:cNvSpPr txBox="1"/>
          <p:nvPr/>
        </p:nvSpPr>
        <p:spPr>
          <a:xfrm>
            <a:off x="5588638" y="2520972"/>
            <a:ext cx="468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en-MY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Codes that enable automatic data exportation to Excel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370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Methods</a:t>
            </a:r>
            <a:endParaRPr lang="ko-KR" altLang="en-US" sz="36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 Deployment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1BC52-0BF0-DE75-B25D-FC5C471D240E}"/>
              </a:ext>
            </a:extLst>
          </p:cNvPr>
          <p:cNvSpPr txBox="1"/>
          <p:nvPr/>
        </p:nvSpPr>
        <p:spPr>
          <a:xfrm>
            <a:off x="777875" y="2070587"/>
            <a:ext cx="468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en-MY" altLang="ko-KR" dirty="0">
                <a:solidFill>
                  <a:schemeClr val="accent3">
                    <a:lumMod val="75000"/>
                  </a:schemeClr>
                </a:solidFill>
                <a:latin typeface="Abadi" panose="020B0604020104020204" pitchFamily="34" charset="0"/>
                <a:ea typeface="나눔스퀘어라운드 Bold" panose="020B0600000101010101" pitchFamily="50" charset="-127"/>
              </a:rPr>
              <a:t>prediction_analysis</a:t>
            </a:r>
            <a:r>
              <a:rPr lang="en-MY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.csv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41EEBB-2440-B60C-9C34-3C94EA1E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" t="22223" r="57501" b="17453"/>
          <a:stretch/>
        </p:blipFill>
        <p:spPr>
          <a:xfrm>
            <a:off x="1197134" y="2520972"/>
            <a:ext cx="3969144" cy="3210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C82E4F-4D27-FD7C-67D3-C8B363B47B31}"/>
              </a:ext>
            </a:extLst>
          </p:cNvPr>
          <p:cNvSpPr txBox="1"/>
          <p:nvPr/>
        </p:nvSpPr>
        <p:spPr>
          <a:xfrm>
            <a:off x="1306221" y="2794000"/>
            <a:ext cx="2870200" cy="1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0F5A74-F8AE-A748-2D67-136D59FBE6A4}"/>
              </a:ext>
            </a:extLst>
          </p:cNvPr>
          <p:cNvCxnSpPr>
            <a:endCxn id="11" idx="3"/>
          </p:cNvCxnSpPr>
          <p:nvPr/>
        </p:nvCxnSpPr>
        <p:spPr>
          <a:xfrm flipH="1">
            <a:off x="4176421" y="2582333"/>
            <a:ext cx="2825512" cy="84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F57712F-FB7A-FBAB-D6B0-6E711BB387B0}"/>
              </a:ext>
            </a:extLst>
          </p:cNvPr>
          <p:cNvSpPr txBox="1"/>
          <p:nvPr/>
        </p:nvSpPr>
        <p:spPr>
          <a:xfrm>
            <a:off x="7001933" y="2255253"/>
            <a:ext cx="270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altLang="ko-KR" dirty="0"/>
              <a:t>Automatically</a:t>
            </a:r>
            <a:r>
              <a:rPr lang="ko-KR" altLang="en-US" dirty="0"/>
              <a:t> </a:t>
            </a:r>
            <a:r>
              <a:rPr lang="en-MY" altLang="ko-KR" dirty="0"/>
              <a:t>updates after 50 frames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09753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983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2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  <a:endParaRPr lang="ko-KR" altLang="en-US" sz="32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Team Building Made Easy - 시드니 | Tripadvisor - 트립어드바이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222" name="Picture 6" descr="What Makes A Great Presentation &amp; How to Evaluate A Presente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403"/>
          <a:stretch/>
        </p:blipFill>
        <p:spPr bwMode="auto">
          <a:xfrm>
            <a:off x="6095999" y="7937"/>
            <a:ext cx="6096001" cy="72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7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25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Conclusion</a:t>
            </a:r>
            <a:endParaRPr lang="ko-KR" altLang="en-US" sz="36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88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4,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79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Limitation &amp; Future Plan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Google Shape;191;g123daa66abf_0_38">
            <a:extLst>
              <a:ext uri="{FF2B5EF4-FFF2-40B4-BE49-F238E27FC236}">
                <a16:creationId xmlns:a16="http://schemas.microsoft.com/office/drawing/2014/main" id="{B4B664C9-B03C-FB29-9A09-6B14D0AFD93C}"/>
              </a:ext>
            </a:extLst>
          </p:cNvPr>
          <p:cNvSpPr txBox="1"/>
          <p:nvPr/>
        </p:nvSpPr>
        <p:spPr>
          <a:xfrm>
            <a:off x="132080" y="1913974"/>
            <a:ext cx="10835693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ko-KR" altLang="en-US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Low/slow computation capabilities -&gt; Increase GPU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   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accuracy -&gt; Increase diversity of training images. </a:t>
            </a:r>
            <a:endParaRPr lang="ko-KR" altLang="en-US" sz="2000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     Low usability -&gt; 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Deploy to mobile application.</a:t>
            </a:r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     Insensitive face detector -&gt;Maybe because of location and lighting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0BAB05-0DA7-084C-545F-FB52E2A04E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381" y="3927158"/>
            <a:ext cx="4539090" cy="2092641"/>
          </a:xfrm>
          <a:prstGeom prst="rect">
            <a:avLst/>
          </a:prstGeom>
        </p:spPr>
      </p:pic>
      <p:sp>
        <p:nvSpPr>
          <p:cNvPr id="16" name="Google Shape;191;g123daa66abf_0_38">
            <a:extLst>
              <a:ext uri="{FF2B5EF4-FFF2-40B4-BE49-F238E27FC236}">
                <a16:creationId xmlns:a16="http://schemas.microsoft.com/office/drawing/2014/main" id="{8222DF26-5435-1265-668E-78EB89FCE6F7}"/>
              </a:ext>
            </a:extLst>
          </p:cNvPr>
          <p:cNvSpPr txBox="1"/>
          <p:nvPr/>
        </p:nvSpPr>
        <p:spPr>
          <a:xfrm>
            <a:off x="1714936" y="6079006"/>
            <a:ext cx="766998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6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Filter mode(in development) : Able to filter based on specified characteristics. Useful in detecting identity misrepresentation and loan approvement</a:t>
            </a:r>
            <a:endParaRPr sz="2000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442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B2AD9D84-395E-4D58-8A96-6C1DFC5BF4A8}"/>
              </a:ext>
            </a:extLst>
          </p:cNvPr>
          <p:cNvGrpSpPr/>
          <p:nvPr/>
        </p:nvGrpSpPr>
        <p:grpSpPr>
          <a:xfrm>
            <a:off x="3784381" y="2705725"/>
            <a:ext cx="4623240" cy="1446550"/>
            <a:chOff x="3784381" y="2705725"/>
            <a:chExt cx="4623240" cy="1446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931F52C-3525-41AE-80DF-3FDB97C7BB55}"/>
                </a:ext>
              </a:extLst>
            </p:cNvPr>
            <p:cNvSpPr txBox="1"/>
            <p:nvPr/>
          </p:nvSpPr>
          <p:spPr>
            <a:xfrm>
              <a:off x="4100905" y="3075057"/>
              <a:ext cx="39901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altLang="ko-KR" sz="4000" spc="-3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Demo Video/</a:t>
              </a:r>
              <a:r>
                <a:rPr lang="ko-KR" altLang="en-US" sz="4000" spc="-3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시연</a:t>
              </a:r>
              <a:r>
                <a:rPr lang="en-US" altLang="ko-KR" sz="4000" spc="-3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40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9AC995-6766-4CC8-B0F8-280EA5BFF477}"/>
                </a:ext>
              </a:extLst>
            </p:cNvPr>
            <p:cNvSpPr txBox="1"/>
            <p:nvPr/>
          </p:nvSpPr>
          <p:spPr>
            <a:xfrm>
              <a:off x="3784381" y="2705725"/>
              <a:ext cx="6330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endParaRPr lang="ko-KR" altLang="en-US" sz="88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02D649-D11F-48EF-8AF3-787ECDA91ED8}"/>
                </a:ext>
              </a:extLst>
            </p:cNvPr>
            <p:cNvSpPr txBox="1"/>
            <p:nvPr/>
          </p:nvSpPr>
          <p:spPr>
            <a:xfrm rot="10800000">
              <a:off x="7774574" y="2705725"/>
              <a:ext cx="6330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endParaRPr lang="ko-KR" altLang="en-US" sz="88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4" name="그룹 5">
            <a:extLst>
              <a:ext uri="{FF2B5EF4-FFF2-40B4-BE49-F238E27FC236}">
                <a16:creationId xmlns:a16="http://schemas.microsoft.com/office/drawing/2014/main" id="{F0CA742D-4370-BAC5-78DF-838D1FD69C8C}"/>
              </a:ext>
            </a:extLst>
          </p:cNvPr>
          <p:cNvGrpSpPr/>
          <p:nvPr/>
        </p:nvGrpSpPr>
        <p:grpSpPr>
          <a:xfrm>
            <a:off x="4291115" y="4443252"/>
            <a:ext cx="3609769" cy="1526937"/>
            <a:chOff x="4240874" y="2625338"/>
            <a:chExt cx="3609769" cy="15269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4034B1-0E0D-22A4-1D36-2E5C48E62A4B}"/>
                </a:ext>
              </a:extLst>
            </p:cNvPr>
            <p:cNvSpPr txBox="1"/>
            <p:nvPr/>
          </p:nvSpPr>
          <p:spPr>
            <a:xfrm>
              <a:off x="4883969" y="3075057"/>
              <a:ext cx="2424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000" spc="-3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.</a:t>
              </a:r>
              <a:endParaRPr lang="ko-KR" altLang="en-US" sz="40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286AFA-09CF-AB5B-44F8-3353DF1B398D}"/>
                </a:ext>
              </a:extLst>
            </p:cNvPr>
            <p:cNvSpPr txBox="1"/>
            <p:nvPr/>
          </p:nvSpPr>
          <p:spPr>
            <a:xfrm>
              <a:off x="4240874" y="2705725"/>
              <a:ext cx="6330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endParaRPr lang="ko-KR" altLang="en-US" sz="88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F01566-FDBD-675E-8732-5CC0EAA5A2E9}"/>
                </a:ext>
              </a:extLst>
            </p:cNvPr>
            <p:cNvSpPr txBox="1"/>
            <p:nvPr/>
          </p:nvSpPr>
          <p:spPr>
            <a:xfrm rot="10800000">
              <a:off x="7217596" y="2625338"/>
              <a:ext cx="63304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[</a:t>
              </a:r>
              <a:endParaRPr lang="ko-KR" altLang="en-US" sz="88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104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542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78" y="446696"/>
            <a:ext cx="327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Table of Contents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8C36BA-36C0-4A95-831A-6D9E34E678E8}"/>
              </a:ext>
            </a:extLst>
          </p:cNvPr>
          <p:cNvSpPr txBox="1"/>
          <p:nvPr/>
        </p:nvSpPr>
        <p:spPr>
          <a:xfrm>
            <a:off x="1646750" y="1166496"/>
            <a:ext cx="620683" cy="49522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360000"/>
              </a:lnSpc>
            </a:pPr>
            <a:r>
              <a:rPr lang="en-US" altLang="ko-KR" sz="2300" b="1" spc="30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</a:p>
          <a:p>
            <a:pPr algn="r">
              <a:lnSpc>
                <a:spcPct val="360000"/>
              </a:lnSpc>
            </a:pPr>
            <a:r>
              <a:rPr lang="en-US" altLang="ko-KR" sz="2300" b="1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</a:t>
            </a:r>
          </a:p>
          <a:p>
            <a:pPr algn="r">
              <a:lnSpc>
                <a:spcPct val="360000"/>
              </a:lnSpc>
            </a:pPr>
            <a:r>
              <a:rPr lang="en-US" altLang="ko-KR" sz="2300" b="1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</a:t>
            </a:r>
          </a:p>
          <a:p>
            <a:pPr algn="r">
              <a:lnSpc>
                <a:spcPct val="360000"/>
              </a:lnSpc>
            </a:pPr>
            <a:r>
              <a:rPr lang="en-MY" altLang="ko-KR" sz="2300" b="1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04</a:t>
            </a:r>
            <a:endParaRPr lang="ko-KR" altLang="en-US" sz="2300" b="1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FFC96E-BC75-4179-A1BE-7600427262A0}"/>
              </a:ext>
            </a:extLst>
          </p:cNvPr>
          <p:cNvSpPr txBox="1"/>
          <p:nvPr/>
        </p:nvSpPr>
        <p:spPr>
          <a:xfrm>
            <a:off x="2252303" y="1873925"/>
            <a:ext cx="3647290" cy="932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Introduction</a:t>
            </a:r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MY" altLang="ko-KR" spc="-15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Background</a:t>
            </a:r>
          </a:p>
          <a:p>
            <a:pPr marL="285750" indent="-285750">
              <a:buFontTx/>
              <a:buChar char="-"/>
            </a:pP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Objective</a:t>
            </a:r>
            <a:endParaRPr lang="ko-KR" altLang="en-US" sz="1600" spc="-15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EC1755-7FAF-49D5-A172-B9D72BFE3066}"/>
              </a:ext>
            </a:extLst>
          </p:cNvPr>
          <p:cNvSpPr txBox="1"/>
          <p:nvPr/>
        </p:nvSpPr>
        <p:spPr>
          <a:xfrm>
            <a:off x="2252303" y="3073271"/>
            <a:ext cx="17524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Core Functions</a:t>
            </a:r>
            <a:endParaRPr lang="en-US" altLang="ko-KR" spc="-15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System</a:t>
            </a:r>
            <a:r>
              <a:rPr lang="ko-KR" altLang="en-US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Design</a:t>
            </a:r>
          </a:p>
          <a:p>
            <a:pPr marL="285750" indent="-285750">
              <a:buFontTx/>
              <a:buChar char="-"/>
            </a:pP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249EC5-2ACD-4CA1-AF5F-4283E7BB5563}"/>
              </a:ext>
            </a:extLst>
          </p:cNvPr>
          <p:cNvSpPr txBox="1"/>
          <p:nvPr/>
        </p:nvSpPr>
        <p:spPr>
          <a:xfrm>
            <a:off x="2267433" y="4447502"/>
            <a:ext cx="32544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Methods </a:t>
            </a:r>
            <a:endParaRPr lang="en-US" altLang="ko-KR" spc="-15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Tools</a:t>
            </a:r>
          </a:p>
          <a:p>
            <a:pPr marL="285750" indent="-285750">
              <a:buFontTx/>
              <a:buChar char="-"/>
            </a:pPr>
            <a:r>
              <a:rPr lang="en-MY" altLang="ko-KR" sz="1600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Model Development &amp; Deployment</a:t>
            </a:r>
            <a:endParaRPr lang="ko-KR" altLang="en-US" sz="1600" spc="-15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E7838-26D8-87E3-DD30-F3EA82D570D6}"/>
              </a:ext>
            </a:extLst>
          </p:cNvPr>
          <p:cNvSpPr txBox="1"/>
          <p:nvPr/>
        </p:nvSpPr>
        <p:spPr>
          <a:xfrm>
            <a:off x="2267433" y="5656905"/>
            <a:ext cx="2515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Conclusion</a:t>
            </a:r>
          </a:p>
          <a:p>
            <a:pPr marL="285750" indent="-285750">
              <a:buFontTx/>
              <a:buChar char="-"/>
            </a:pPr>
            <a:r>
              <a:rPr lang="en-MY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Future plan</a:t>
            </a:r>
            <a:endParaRPr lang="en-US" altLang="ko-KR" spc="-150" dirty="0">
              <a:solidFill>
                <a:schemeClr val="accent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Demo(</a:t>
            </a:r>
            <a:r>
              <a:rPr lang="ko-KR" altLang="en-US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시연</a:t>
            </a:r>
            <a:r>
              <a:rPr lang="en-MY" altLang="ko-KR" spc="-150" dirty="0">
                <a:solidFill>
                  <a:schemeClr val="accent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Vector | Customer segmentation target audience analysis vector  isometric illustration audience segmentation i...">
            <a:extLst>
              <a:ext uri="{FF2B5EF4-FFF2-40B4-BE49-F238E27FC236}">
                <a16:creationId xmlns:a16="http://schemas.microsoft.com/office/drawing/2014/main" id="{2C87CA70-EC4E-1145-1884-5E45A7BCA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42" y="-1"/>
            <a:ext cx="81881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593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Introduction</a:t>
            </a:r>
            <a:endParaRPr lang="ko-KR" altLang="en-US" sz="36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Team Building Made Easy - 시드니 | Tripadvisor - 트립어드바이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5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Introduction</a:t>
            </a:r>
            <a:endParaRPr lang="ko-KR" altLang="en-US" sz="36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63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Background 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Google Shape;191;g123daa66abf_0_38">
            <a:extLst>
              <a:ext uri="{FF2B5EF4-FFF2-40B4-BE49-F238E27FC236}">
                <a16:creationId xmlns:a16="http://schemas.microsoft.com/office/drawing/2014/main" id="{CC18F496-6173-4021-A8B8-D8570B87E5D7}"/>
              </a:ext>
            </a:extLst>
          </p:cNvPr>
          <p:cNvSpPr txBox="1"/>
          <p:nvPr/>
        </p:nvSpPr>
        <p:spPr>
          <a:xfrm>
            <a:off x="777875" y="3182460"/>
            <a:ext cx="10835693" cy="27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01</a:t>
            </a:r>
            <a:r>
              <a:rPr lang="ko-KR" altLang="en-US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 lot of data can be </a:t>
            </a:r>
            <a:r>
              <a:rPr lang="en-MY" altLang="ko-KR" sz="2000" dirty="0" err="1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analyzed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from the customers that come to a shop.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02     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There is a need to utilize the data to provide meaningful insights for the user. </a:t>
            </a:r>
            <a:endParaRPr lang="ko-KR" altLang="en-US" sz="2000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03     </a:t>
            </a:r>
            <a:r>
              <a:rPr lang="en-MY" altLang="ko-KR" sz="2000" dirty="0">
                <a:solidFill>
                  <a:srgbClr val="1E325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By understanding the pattern of customer, user can increase business profits.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MY" sz="2000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E325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직사각형 20">
            <a:extLst>
              <a:ext uri="{FF2B5EF4-FFF2-40B4-BE49-F238E27FC236}">
                <a16:creationId xmlns:a16="http://schemas.microsoft.com/office/drawing/2014/main" id="{BDCD83E7-82A1-DF73-84B9-F88D3E3F2D80}"/>
              </a:ext>
            </a:extLst>
          </p:cNvPr>
          <p:cNvSpPr/>
          <p:nvPr/>
        </p:nvSpPr>
        <p:spPr>
          <a:xfrm>
            <a:off x="5913285" y="2012259"/>
            <a:ext cx="1271760" cy="303051"/>
          </a:xfrm>
          <a:prstGeom prst="rect">
            <a:avLst/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0">
            <a:extLst>
              <a:ext uri="{FF2B5EF4-FFF2-40B4-BE49-F238E27FC236}">
                <a16:creationId xmlns:a16="http://schemas.microsoft.com/office/drawing/2014/main" id="{5CAACDA4-A010-C28B-71D2-90B62205C24C}"/>
              </a:ext>
            </a:extLst>
          </p:cNvPr>
          <p:cNvGrpSpPr/>
          <p:nvPr/>
        </p:nvGrpSpPr>
        <p:grpSpPr>
          <a:xfrm>
            <a:off x="1220951" y="1628357"/>
            <a:ext cx="9735975" cy="1680281"/>
            <a:chOff x="894668" y="2421459"/>
            <a:chExt cx="9761426" cy="14870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0F672B-7276-4A01-438D-BBBC1934E8B4}"/>
                </a:ext>
              </a:extLst>
            </p:cNvPr>
            <p:cNvSpPr txBox="1"/>
            <p:nvPr/>
          </p:nvSpPr>
          <p:spPr>
            <a:xfrm>
              <a:off x="1268231" y="2708177"/>
              <a:ext cx="93878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altLang="ko-KR" sz="2400" dirty="0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Customer segmentation is a strategy </a:t>
              </a:r>
            </a:p>
            <a:p>
              <a:r>
                <a:rPr lang="en-MY" altLang="ko-KR" sz="2400" dirty="0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			and important in marketing industry. </a:t>
              </a:r>
            </a:p>
            <a:p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5" name="Picture 3" descr="C:\Users\jimin\Downloads\떵ㅎㅁ-removebg-preview.png">
              <a:extLst>
                <a:ext uri="{FF2B5EF4-FFF2-40B4-BE49-F238E27FC236}">
                  <a16:creationId xmlns:a16="http://schemas.microsoft.com/office/drawing/2014/main" id="{97807793-4D2A-3F61-E164-E517A4C75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469444" y="3308341"/>
              <a:ext cx="635879" cy="50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C:\Users\jimin\Downloads\떵ㅎㅁ-removebg-preview.png">
              <a:extLst>
                <a:ext uri="{FF2B5EF4-FFF2-40B4-BE49-F238E27FC236}">
                  <a16:creationId xmlns:a16="http://schemas.microsoft.com/office/drawing/2014/main" id="{79E75813-2D75-F0DB-04E5-37538E06B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894668" y="2421459"/>
              <a:ext cx="592580" cy="473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516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Introduction</a:t>
            </a:r>
            <a:endParaRPr lang="ko-KR" altLang="en-US" sz="3600" spc="-3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1,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Objective 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0" name="그룹 10">
            <a:extLst>
              <a:ext uri="{FF2B5EF4-FFF2-40B4-BE49-F238E27FC236}">
                <a16:creationId xmlns:a16="http://schemas.microsoft.com/office/drawing/2014/main" id="{4D3A70D1-3A3E-30B7-D35B-66CE39A4B289}"/>
              </a:ext>
            </a:extLst>
          </p:cNvPr>
          <p:cNvGrpSpPr/>
          <p:nvPr/>
        </p:nvGrpSpPr>
        <p:grpSpPr>
          <a:xfrm>
            <a:off x="1600601" y="2537152"/>
            <a:ext cx="9363386" cy="2206705"/>
            <a:chOff x="1268231" y="2471251"/>
            <a:chExt cx="9387863" cy="1952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636DC5-BC81-A2A0-0138-AA9E7C872414}"/>
                </a:ext>
              </a:extLst>
            </p:cNvPr>
            <p:cNvSpPr txBox="1"/>
            <p:nvPr/>
          </p:nvSpPr>
          <p:spPr>
            <a:xfrm>
              <a:off x="1268231" y="2708177"/>
              <a:ext cx="9387863" cy="171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altLang="ko-KR" sz="2400" dirty="0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Build web application that helps predicting and </a:t>
              </a:r>
            </a:p>
            <a:p>
              <a:pPr algn="ctr"/>
              <a:r>
                <a:rPr lang="en-MY" altLang="ko-KR" sz="2400" dirty="0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automatically </a:t>
              </a:r>
              <a:r>
                <a:rPr lang="en-MY" altLang="ko-KR" sz="2400" dirty="0" err="1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analyzing</a:t>
              </a:r>
              <a:r>
                <a:rPr lang="en-MY" altLang="ko-KR" sz="2400" dirty="0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the demographic information like age, gender and race of the customers in real-time</a:t>
              </a:r>
            </a:p>
            <a:p>
              <a:r>
                <a:rPr lang="en-MY" altLang="ko-KR" sz="2400" dirty="0">
                  <a:solidFill>
                    <a:srgbClr val="1E325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</a:p>
            <a:p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17" name="Picture 3" descr="C:\Users\jimin\Downloads\떵ㅎㅁ-removebg-preview.png">
              <a:extLst>
                <a:ext uri="{FF2B5EF4-FFF2-40B4-BE49-F238E27FC236}">
                  <a16:creationId xmlns:a16="http://schemas.microsoft.com/office/drawing/2014/main" id="{052EA2A2-755D-E713-C44B-A42A3954CD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384832" y="3564573"/>
              <a:ext cx="635879" cy="50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C:\Users\jimin\Downloads\떵ㅎㅁ-removebg-preview.png">
              <a:extLst>
                <a:ext uri="{FF2B5EF4-FFF2-40B4-BE49-F238E27FC236}">
                  <a16:creationId xmlns:a16="http://schemas.microsoft.com/office/drawing/2014/main" id="{A45EEF2D-0387-30AA-13B1-7CEDB0D55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 flipV="1">
              <a:off x="1959479" y="2471251"/>
              <a:ext cx="592580" cy="473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20">
            <a:extLst>
              <a:ext uri="{FF2B5EF4-FFF2-40B4-BE49-F238E27FC236}">
                <a16:creationId xmlns:a16="http://schemas.microsoft.com/office/drawing/2014/main" id="{5C1DCC3A-688D-BF0C-A87D-8ABDF072ED1D}"/>
              </a:ext>
            </a:extLst>
          </p:cNvPr>
          <p:cNvSpPr/>
          <p:nvPr/>
        </p:nvSpPr>
        <p:spPr>
          <a:xfrm>
            <a:off x="7554778" y="2839144"/>
            <a:ext cx="1598317" cy="354344"/>
          </a:xfrm>
          <a:prstGeom prst="rect">
            <a:avLst/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20">
            <a:extLst>
              <a:ext uri="{FF2B5EF4-FFF2-40B4-BE49-F238E27FC236}">
                <a16:creationId xmlns:a16="http://schemas.microsoft.com/office/drawing/2014/main" id="{01EAE0E2-8DC1-FFB9-E6AE-F644BA00E3FE}"/>
              </a:ext>
            </a:extLst>
          </p:cNvPr>
          <p:cNvSpPr/>
          <p:nvPr/>
        </p:nvSpPr>
        <p:spPr>
          <a:xfrm>
            <a:off x="3631620" y="2839144"/>
            <a:ext cx="2298664" cy="354344"/>
          </a:xfrm>
          <a:prstGeom prst="rect">
            <a:avLst/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042584-FC77-1AD4-4826-7A427267D827}"/>
              </a:ext>
            </a:extLst>
          </p:cNvPr>
          <p:cNvSpPr/>
          <p:nvPr/>
        </p:nvSpPr>
        <p:spPr>
          <a:xfrm>
            <a:off x="3761252" y="3238775"/>
            <a:ext cx="1432185" cy="354344"/>
          </a:xfrm>
          <a:prstGeom prst="rect">
            <a:avLst/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0">
            <a:extLst>
              <a:ext uri="{FF2B5EF4-FFF2-40B4-BE49-F238E27FC236}">
                <a16:creationId xmlns:a16="http://schemas.microsoft.com/office/drawing/2014/main" id="{70C0F693-7D76-CDE1-3ED8-FD2876305EB3}"/>
              </a:ext>
            </a:extLst>
          </p:cNvPr>
          <p:cNvSpPr/>
          <p:nvPr/>
        </p:nvSpPr>
        <p:spPr>
          <a:xfrm>
            <a:off x="8310886" y="3593119"/>
            <a:ext cx="1502856" cy="354344"/>
          </a:xfrm>
          <a:prstGeom prst="rect">
            <a:avLst/>
          </a:prstGeom>
          <a:solidFill>
            <a:schemeClr val="accent5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10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645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2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Core Functions</a:t>
            </a:r>
            <a:endParaRPr lang="ko-KR" altLang="en-US" sz="32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Team Building Made Easy - 시드니 | Tripadvisor - 트립어드바이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4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02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Core Functions</a:t>
            </a:r>
            <a:endParaRPr lang="ko-KR" altLang="en-US" sz="36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System Design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B85BE-C569-162A-90E9-86D61D7ECE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5805" y="2509159"/>
            <a:ext cx="8136529" cy="3371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79E630-EE32-8D70-8D7A-8F5F214CD879}"/>
              </a:ext>
            </a:extLst>
          </p:cNvPr>
          <p:cNvSpPr txBox="1"/>
          <p:nvPr/>
        </p:nvSpPr>
        <p:spPr>
          <a:xfrm>
            <a:off x="1908370" y="2659983"/>
            <a:ext cx="8375259" cy="1347654"/>
          </a:xfrm>
          <a:prstGeom prst="rect">
            <a:avLst/>
          </a:prstGeom>
          <a:noFill/>
          <a:ln w="63500" cmpd="sng">
            <a:solidFill>
              <a:srgbClr val="207245"/>
            </a:solidFill>
          </a:ln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E6472-1174-72E3-00ED-B8731D522768}"/>
              </a:ext>
            </a:extLst>
          </p:cNvPr>
          <p:cNvSpPr txBox="1"/>
          <p:nvPr/>
        </p:nvSpPr>
        <p:spPr>
          <a:xfrm>
            <a:off x="8382000" y="2290651"/>
            <a:ext cx="166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84396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02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6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Core Functions</a:t>
            </a:r>
            <a:endParaRPr lang="ko-KR" altLang="en-US" sz="36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Part 2, </a:t>
            </a:r>
            <a:endParaRPr lang="ko-KR" altLang="en-US" sz="14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2400" spc="-300" dirty="0">
                <a:solidFill>
                  <a:srgbClr val="393939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Implementation</a:t>
            </a:r>
            <a:endParaRPr lang="ko-KR" altLang="en-US" sz="2400" spc="-300" dirty="0">
              <a:solidFill>
                <a:srgbClr val="39393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AutoShape 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AutoShape 4" descr="Google Docs] 문서에 목차 추가하기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AutoShape 6" descr="Google Docs] 문서에 목차 추가하기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AutoShape 8" descr="Google Docs] 문서에 목차 추가하기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AutoShape 10" descr="Google Docs] 문서에 목차 추가하기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AutoShape 12" descr="Google Docs] 문서에 목차 추가하기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Google Shape;165;g12490bc9412_4_19"/>
          <p:cNvSpPr txBox="1"/>
          <p:nvPr/>
        </p:nvSpPr>
        <p:spPr>
          <a:xfrm>
            <a:off x="1065275" y="5224018"/>
            <a:ext cx="39774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altLang="ko-KR" sz="20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Real-time(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en-MY" altLang="ko-KR" sz="20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face detection and  age, gender and race prediction</a:t>
            </a:r>
            <a:endParaRPr lang="en-MY" sz="2000" b="1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8B002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" name="Google Shape;166;g12490bc9412_4_19"/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76" y="2407616"/>
            <a:ext cx="5435618" cy="2757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22" name="Google Shape;171;g12490bc9412_4_19"/>
          <p:cNvSpPr txBox="1"/>
          <p:nvPr/>
        </p:nvSpPr>
        <p:spPr>
          <a:xfrm>
            <a:off x="7074783" y="5429199"/>
            <a:ext cx="454995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altLang="ko-KR" sz="20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Customer information are </a:t>
            </a:r>
            <a:r>
              <a:rPr lang="en-MY" altLang="ko-KR" sz="2000" b="1" dirty="0" err="1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analyzed</a:t>
            </a:r>
            <a:r>
              <a:rPr lang="en-MY" altLang="ko-KR" sz="20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“automatically” using Excel</a:t>
            </a:r>
            <a:endParaRPr lang="en-MY" sz="2000" b="1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8B002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Google Shape;172;g12490bc9412_4_19"/>
          <p:cNvSpPr/>
          <p:nvPr/>
        </p:nvSpPr>
        <p:spPr>
          <a:xfrm>
            <a:off x="5042675" y="3456559"/>
            <a:ext cx="1117600" cy="70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88888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Google Shape;165;g12490bc9412_4_19">
            <a:extLst>
              <a:ext uri="{FF2B5EF4-FFF2-40B4-BE49-F238E27FC236}">
                <a16:creationId xmlns:a16="http://schemas.microsoft.com/office/drawing/2014/main" id="{6390F253-C1FB-C97D-4EED-88FB093537C7}"/>
              </a:ext>
            </a:extLst>
          </p:cNvPr>
          <p:cNvSpPr txBox="1"/>
          <p:nvPr/>
        </p:nvSpPr>
        <p:spPr>
          <a:xfrm>
            <a:off x="4421749" y="3133414"/>
            <a:ext cx="23594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altLang="ko-KR" sz="1600" b="1" dirty="0">
                <a:solidFill>
                  <a:schemeClr val="accent3">
                    <a:lumMod val="7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Each 50 frames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8B0029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8D907-E130-1ADC-8289-5EF26519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407617"/>
            <a:ext cx="5519311" cy="30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1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1649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ko-KR" sz="3200" spc="-3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Methods</a:t>
            </a:r>
            <a:endParaRPr lang="ko-KR" altLang="en-US" sz="3200" spc="-3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Part 3, </a:t>
            </a:r>
            <a:endParaRPr lang="ko-KR" altLang="en-US" sz="1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Team Building Made Easy - 시드니 | Tripadvisor - 트립어드바이저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222" name="Picture 6" descr="What Makes A Great Presentation &amp; How to Evaluate A Presente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403"/>
          <a:stretch/>
        </p:blipFill>
        <p:spPr bwMode="auto">
          <a:xfrm>
            <a:off x="6095999" y="7937"/>
            <a:ext cx="6096001" cy="722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28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418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나눔스퀘어 ExtraBold</vt:lpstr>
      <vt:lpstr>나눔스퀘어라운드 ExtraBold</vt:lpstr>
      <vt:lpstr>나눔스퀘어 Light</vt:lpstr>
      <vt:lpstr>Trebuchet MS</vt:lpstr>
      <vt:lpstr>나눔스퀘어라운드 Regular</vt:lpstr>
      <vt:lpstr>나눔스퀘어라운드 Bold</vt:lpstr>
      <vt:lpstr>Abadi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Mohamad axia</cp:lastModifiedBy>
  <cp:revision>79</cp:revision>
  <dcterms:created xsi:type="dcterms:W3CDTF">2020-09-07T02:34:06Z</dcterms:created>
  <dcterms:modified xsi:type="dcterms:W3CDTF">2022-12-07T16:15:08Z</dcterms:modified>
</cp:coreProperties>
</file>